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4" r:id="rId2"/>
    <p:sldId id="258" r:id="rId3"/>
    <p:sldId id="261" r:id="rId4"/>
    <p:sldId id="275" r:id="rId5"/>
    <p:sldId id="263" r:id="rId6"/>
    <p:sldId id="276" r:id="rId7"/>
    <p:sldId id="266" r:id="rId8"/>
    <p:sldId id="262" r:id="rId9"/>
    <p:sldId id="267" r:id="rId10"/>
    <p:sldId id="277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FFFFFF"/>
    <a:srgbClr val="235685"/>
    <a:srgbClr val="000000"/>
    <a:srgbClr val="18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6829"/>
  </p:normalViewPr>
  <p:slideViewPr>
    <p:cSldViewPr snapToGrid="0">
      <p:cViewPr varScale="1">
        <p:scale>
          <a:sx n="93" d="100"/>
          <a:sy n="93" d="100"/>
        </p:scale>
        <p:origin x="12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6C261-B1C1-FE4F-86AF-13F305788D6F}" type="datetimeFigureOut">
              <a:rPr lang="fi-FI" smtClean="0"/>
              <a:t>20.6.2018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4FD50-473B-9B4C-A9E8-E543FF2C695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32927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 уважаемая комиссия</a:t>
            </a:r>
          </a:p>
          <a:p>
            <a:r>
              <a:rPr lang="ru-RU" dirty="0"/>
              <a:t>Сегодня я расскажу вам про свой проект «Симулятор распространения света оптической системы»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FD50-473B-9B4C-A9E8-E543FF2C6951}" type="slidenum">
              <a:rPr lang="fi-FI" smtClean="0"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71522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Целью моего приложения является помощь тем, кто хочет разобраться в оптике, а также тем, кто хочет ее объяснить, с помощью интерактивного взаимодействия с оптической системой.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Для достижения этой цели я поставил следующие задачи</a:t>
            </a:r>
            <a:r>
              <a:rPr lang="en-US" dirty="0"/>
              <a:t>: </a:t>
            </a:r>
            <a:r>
              <a:rPr lang="ru-RU" dirty="0"/>
              <a:t>изучить аналоги, их достоинства и недостатки, изучить основы оптики и применить полученные знания для написания своего приложения.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FD50-473B-9B4C-A9E8-E543FF2C6951}" type="slidenum">
              <a:rPr lang="fi-FI" smtClean="0"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26900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рассмотрим пример того, как мой продукт может быть использован на практике</a:t>
            </a:r>
            <a:br>
              <a:rPr lang="ru-RU" dirty="0"/>
            </a:br>
            <a:r>
              <a:rPr lang="ru-RU" dirty="0"/>
              <a:t>Например учитель физики хочет объяснить ученикам как работает преломление света, для этого он может в моем приложении заранее смоделировать сцену и продемонстрировать ученикам разные оптические явления.</a:t>
            </a:r>
          </a:p>
          <a:p>
            <a:r>
              <a:rPr lang="ru-RU" dirty="0"/>
              <a:t>Также мое приложения можно использовать для моделирования оптических систем, где не нужна высокая точность расчетов.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FD50-473B-9B4C-A9E8-E543FF2C6951}" type="slidenum">
              <a:rPr lang="fi-FI" smtClean="0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48590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OpticStudio</a:t>
            </a:r>
            <a:r>
              <a:rPr lang="fi-FI" dirty="0"/>
              <a:t> – </a:t>
            </a:r>
            <a:r>
              <a:rPr lang="ru-RU" dirty="0"/>
              <a:t>это профессиональный инструмент для моделирования оптических приборов, обладающий широким функционалом </a:t>
            </a:r>
          </a:p>
          <a:p>
            <a:r>
              <a:rPr lang="ru-RU" dirty="0"/>
              <a:t>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Большое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инструментов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анализа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моделирования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оптимизации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оптических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fi-FI" dirty="0">
                <a:effectLst/>
              </a:rPr>
              <a:t> </a:t>
            </a:r>
            <a:endParaRPr lang="ru-RU" dirty="0">
              <a:effectLst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Высокая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цена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5,5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тысяч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долларов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персональную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лицензию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fi-FI" dirty="0">
                <a:effectLst/>
              </a:rPr>
              <a:t> 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FD50-473B-9B4C-A9E8-E543FF2C6951}" type="slidenum">
              <a:rPr lang="fi-FI" smtClean="0"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80045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VirtualLab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Fusion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профессиональный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инструмент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моделирования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оптически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+  Большое множество функций,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сть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документация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приложению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обучающие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видеоролики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fi-FI" dirty="0">
                <a:effectLst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fi-FI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/>
              <a:t>—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Высокая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сложность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работы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продукта нет в публичном доступе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fi-FI" dirty="0">
                <a:effectLst/>
              </a:rPr>
              <a:t> 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FD50-473B-9B4C-A9E8-E543FF2C6951}" type="slidenum">
              <a:rPr lang="fi-FI" smtClean="0"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63097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???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FD50-473B-9B4C-A9E8-E543FF2C6951}" type="slidenum">
              <a:rPr lang="fi-FI" smtClean="0"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42299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Я использую </a:t>
            </a:r>
            <a:r>
              <a:rPr lang="en-US" dirty="0"/>
              <a:t>JavaScript </a:t>
            </a:r>
            <a:r>
              <a:rPr lang="ru-RU" dirty="0"/>
              <a:t>так как это единственный язык программирования, на котором можно писать интерактивные веб-приложения.</a:t>
            </a:r>
          </a:p>
          <a:p>
            <a:r>
              <a:rPr lang="ru-RU" dirty="0"/>
              <a:t>Также я использую </a:t>
            </a:r>
            <a:r>
              <a:rPr lang="en-US" dirty="0"/>
              <a:t>WebGL </a:t>
            </a:r>
            <a:r>
              <a:rPr lang="ru-RU" dirty="0"/>
              <a:t>для рендеринга сцены и </a:t>
            </a:r>
            <a:r>
              <a:rPr lang="en-US" dirty="0"/>
              <a:t>React </a:t>
            </a:r>
            <a:r>
              <a:rPr lang="ru-RU" dirty="0"/>
              <a:t>для построения интерфейса приложения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FD50-473B-9B4C-A9E8-E543FF2C6951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15533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картинке слева изображено то, как мы видим свет в обычной жизни, а на картинке справа то, как мы бы видели свет в тумане. </a:t>
            </a:r>
          </a:p>
          <a:p>
            <a:r>
              <a:rPr lang="ru-RU" dirty="0"/>
              <a:t>Похожим образом работает моя программа, она на подобии частичек тумана собирает собирает информацию о световых лучах и наглядно показывает работы света, при этом сохраняя четкость картинки.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FD50-473B-9B4C-A9E8-E543FF2C6951}" type="slidenum">
              <a:rPr lang="fi-FI" smtClean="0"/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89467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 источник света –</a:t>
            </a:r>
            <a:r>
              <a:rPr lang="en-US" dirty="0"/>
              <a:t> </a:t>
            </a:r>
            <a:r>
              <a:rPr lang="ru-RU" dirty="0"/>
              <a:t>Лазер (спросить у комиссии)</a:t>
            </a:r>
          </a:p>
          <a:p>
            <a:r>
              <a:rPr lang="ru-RU" dirty="0"/>
              <a:t>Добавить линзу и объяснить какие линзы можно добавлять</a:t>
            </a:r>
          </a:p>
          <a:p>
            <a:r>
              <a:rPr lang="ru-RU" dirty="0"/>
              <a:t>Удалить линзу и добавить призму и показать дисперсию света</a:t>
            </a:r>
          </a:p>
          <a:p>
            <a:r>
              <a:rPr lang="ru-RU" dirty="0"/>
              <a:t>Экспортировать сцену с призмой</a:t>
            </a:r>
          </a:p>
          <a:p>
            <a:r>
              <a:rPr lang="ru-RU" dirty="0"/>
              <a:t>Удалить призму</a:t>
            </a:r>
          </a:p>
          <a:p>
            <a:r>
              <a:rPr lang="ru-RU" dirty="0"/>
              <a:t>Импортировать сцену с окуляром </a:t>
            </a:r>
            <a:r>
              <a:rPr lang="ru-RU" dirty="0" err="1"/>
              <a:t>Эрфле</a:t>
            </a:r>
            <a:r>
              <a:rPr lang="ru-RU" dirty="0"/>
              <a:t> (пример посложнее)</a:t>
            </a:r>
          </a:p>
          <a:p>
            <a:r>
              <a:rPr lang="ru-RU" dirty="0"/>
              <a:t>Показать что можно настроить </a:t>
            </a:r>
            <a:r>
              <a:rPr lang="ru-RU"/>
              <a:t>в настройках)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FD50-473B-9B4C-A9E8-E543FF2C6951}" type="slidenum">
              <a:rPr lang="fi-FI" smtClean="0"/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30182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760777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631406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845391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771469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089336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332100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599628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86516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45700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4429351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4801342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BC26D-9863-43D7-8044-3AD592072C49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06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https://zemaxprod.azureedge.net/cmsstorage/zemax_2017/media/zmximages/opticstudio_screen844x500.jpg?width=508&amp;height=30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https://www.wyrowski-photonics.com/fileadmin/inhalte/startseite/optisches-system_1800x900.jp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03157" y="109182"/>
            <a:ext cx="5785686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КОМИТЕТ ПО ОБРАЗОВАНИЮ ПРАВИЛЬТЕЛЬСТВА САНКТ-ПЕТЕРБУРГА</a:t>
            </a:r>
          </a:p>
          <a:p>
            <a:pPr algn="ctr"/>
            <a:r>
              <a:rPr lang="ru-RU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САНКТ- ПЕТЕРБУРГСКОЕ ГОСУДАРСТВЕННОЕ БЮДЖЕТНОЕ </a:t>
            </a:r>
            <a:br>
              <a:rPr lang="ru-RU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ПРОФЕССИОНАЛЬНОЕ ОБРАЗОВАТЕЛЬНОЕ УЧРЕЖДЕНИЕ </a:t>
            </a:r>
            <a:br>
              <a:rPr lang="ru-RU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«КОЛЛЕДЖ ИНФОРМАЦИОННЫХ ТЕХНОЛОГИЙ» </a:t>
            </a:r>
            <a:endParaRPr lang="ru-RU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3220" y="6348484"/>
            <a:ext cx="2265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 201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88843" y="3960303"/>
            <a:ext cx="2119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Подготовил работу:</a:t>
            </a:r>
            <a:b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443 группы</a:t>
            </a:r>
            <a:b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Зарипов Григорий</a:t>
            </a:r>
          </a:p>
          <a:p>
            <a:b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  <a:b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Фомин А.В.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468696" y="1732952"/>
            <a:ext cx="11254604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Дипломный проект </a:t>
            </a:r>
            <a:b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Веб-приложение</a:t>
            </a: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5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Симулятор распространения света оптической системы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174587928"/>
      </p:ext>
    </p:extLst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B51B3E-25E9-E247-A0A1-2F1EC61FFC36}"/>
              </a:ext>
            </a:extLst>
          </p:cNvPr>
          <p:cNvSpPr txBox="1"/>
          <p:nvPr/>
        </p:nvSpPr>
        <p:spPr>
          <a:xfrm>
            <a:off x="3425749" y="247285"/>
            <a:ext cx="534050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 ПРИЛОЖЕНИЯ</a:t>
            </a:r>
            <a:endParaRPr lang="fi-FI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единительная линия 13">
            <a:extLst>
              <a:ext uri="{FF2B5EF4-FFF2-40B4-BE49-F238E27FC236}">
                <a16:creationId xmlns:a16="http://schemas.microsoft.com/office/drawing/2014/main" id="{7885AAEB-C212-9048-B827-E434F281CEB7}"/>
              </a:ext>
            </a:extLst>
          </p:cNvPr>
          <p:cNvCxnSpPr/>
          <p:nvPr/>
        </p:nvCxnSpPr>
        <p:spPr>
          <a:xfrm>
            <a:off x="1171758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BBD11DF-35E3-9B42-B39C-64761A427B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1758" y="1266447"/>
            <a:ext cx="9848484" cy="509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74503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525928" y="306217"/>
            <a:ext cx="1109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1156517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2924" y="1002524"/>
            <a:ext cx="104620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прикладного веб приложения, позволяющего построить и свою оптическую систему с заданными параметрами с возможностью экспорта и импорта сцен.</a:t>
            </a:r>
            <a:endParaRPr lang="fi-FI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b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1156517" y="239915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96730" y="2897017"/>
            <a:ext cx="1568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1156517" y="34202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06471" y="3601360"/>
            <a:ext cx="79822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выполнить обзор и анализ существующих аналогов;</a:t>
            </a:r>
            <a:endParaRPr lang="fi-FI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рассмотреть виды линз;</a:t>
            </a:r>
            <a:endParaRPr lang="fi-FI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принцип преломления света;</a:t>
            </a:r>
            <a:endParaRPr lang="fi-FI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найти математическую модель транспортировки света;</a:t>
            </a:r>
            <a:endParaRPr lang="fi-FI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использовать полученные знания для рендеринга сцены. </a:t>
            </a:r>
            <a:endParaRPr lang="fi-FI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Calibri" panose="020F0502020204030204" pitchFamily="34" charset="0"/>
              <a:buChar char="‒"/>
            </a:pPr>
            <a:endParaRPr lang="ru-R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684016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2855602" y="1665170"/>
            <a:ext cx="6848104" cy="1843314"/>
            <a:chOff x="3670485" y="856344"/>
            <a:chExt cx="7532914" cy="1843314"/>
          </a:xfrm>
        </p:grpSpPr>
        <p:sp>
          <p:nvSpPr>
            <p:cNvPr id="12" name="Скругленный прямоугольник 11"/>
            <p:cNvSpPr/>
            <p:nvPr/>
          </p:nvSpPr>
          <p:spPr>
            <a:xfrm>
              <a:off x="3670485" y="856344"/>
              <a:ext cx="7532914" cy="1843314"/>
            </a:xfrm>
            <a:prstGeom prst="roundRect">
              <a:avLst>
                <a:gd name="adj" fmla="val 0"/>
              </a:avLst>
            </a:prstGeom>
            <a:solidFill>
              <a:srgbClr val="FFFFFF">
                <a:alpha val="5098"/>
              </a:srgb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55807" y="1239392"/>
              <a:ext cx="5562292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Инструмент для понимания </a:t>
              </a:r>
            </a:p>
            <a:p>
              <a:pPr algn="ctr"/>
              <a:r>
                <a:rPr lang="ru-RU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работы распространения света</a:t>
              </a:r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2513197" y="4344216"/>
            <a:ext cx="7532914" cy="1843314"/>
            <a:chOff x="2513197" y="4096019"/>
            <a:chExt cx="7532914" cy="1843314"/>
          </a:xfrm>
        </p:grpSpPr>
        <p:sp>
          <p:nvSpPr>
            <p:cNvPr id="13" name="Скругленный прямоугольник 12"/>
            <p:cNvSpPr/>
            <p:nvPr/>
          </p:nvSpPr>
          <p:spPr>
            <a:xfrm>
              <a:off x="2513197" y="4096019"/>
              <a:ext cx="7532914" cy="1843314"/>
            </a:xfrm>
            <a:prstGeom prst="roundRect">
              <a:avLst>
                <a:gd name="adj" fmla="val 0"/>
              </a:avLst>
            </a:prstGeom>
            <a:solidFill>
              <a:srgbClr val="FFFFFF">
                <a:alpha val="5098"/>
              </a:srgb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91482" y="4479067"/>
              <a:ext cx="691715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Моделирование оптических систем, </a:t>
              </a:r>
              <a:br>
                <a:rPr lang="ru-R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ru-R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в случаях, когда не нужна высокая точность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354641" y="306217"/>
            <a:ext cx="548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ЗНАЧИМОСТЬ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171758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220930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8109" y="2967335"/>
            <a:ext cx="3555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АНАЛОГИ</a:t>
            </a:r>
            <a:endParaRPr lang="ru-RU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171758" y="2819400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1171758" y="4038600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14353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136442" y="306217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OpticStudio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1171758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195" descr="Image result for zenmax optical system simulator">
            <a:extLst>
              <a:ext uri="{FF2B5EF4-FFF2-40B4-BE49-F238E27FC236}">
                <a16:creationId xmlns:a16="http://schemas.microsoft.com/office/drawing/2014/main" id="{E4D280CF-1BE9-F649-ABC5-0B5915F96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638" y="1128708"/>
            <a:ext cx="9515292" cy="564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191926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693565" y="290828"/>
            <a:ext cx="280487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VirtualLab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Fusion</a:t>
            </a:r>
            <a:endParaRPr lang="fi-FI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1171758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19E0F213-D2EB-7542-9FB0-3A22EE993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758" y="1352657"/>
            <a:ext cx="2357741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i-FI"/>
          </a:p>
        </p:txBody>
      </p:sp>
      <p:pic>
        <p:nvPicPr>
          <p:cNvPr id="2049" name="Picture 199" descr="https://www.wyrowski-photonics.com/fileadmin/inhalte/startseite/optisches-system_1800x900.jpg">
            <a:extLst>
              <a:ext uri="{FF2B5EF4-FFF2-40B4-BE49-F238E27FC236}">
                <a16:creationId xmlns:a16="http://schemas.microsoft.com/office/drawing/2014/main" id="{6AC269ED-B2D3-AD4A-991B-5E62BF374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758" y="1352658"/>
            <a:ext cx="9848484" cy="491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704530"/>
      </p:ext>
    </p:extLst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07200" y="1113937"/>
            <a:ext cx="457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ТЕХНИЧЕСКОЕ ЗАДАНИЕ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1171758" y="163715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06471" y="1940200"/>
            <a:ext cx="966129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должна выполнять следующие функции</a:t>
            </a:r>
            <a:r>
              <a:rPr lang="ru-RU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6575" indent="-31750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отображение линз и лучей;</a:t>
            </a:r>
            <a:endParaRPr lang="fi-FI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6575" indent="-31750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и удаление линз;</a:t>
            </a:r>
            <a:endParaRPr lang="fi-FI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6575" indent="-31750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выбор источника света;</a:t>
            </a:r>
            <a:endParaRPr lang="fi-FI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6575" indent="-31750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качества изображения и количества трассируемых лучей;</a:t>
            </a:r>
            <a:endParaRPr lang="fi-FI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6575" indent="-31750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импорт и экспорт сцены;</a:t>
            </a:r>
            <a:endParaRPr lang="fi-FI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6575" indent="-31750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преломление и отражение лучей от линз в связи с углом луча;</a:t>
            </a:r>
            <a:endParaRPr lang="fi-FI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6575" indent="-31750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сохранение состояния приложения при перезагрузке страницы.</a:t>
            </a:r>
            <a:endParaRPr lang="fi-FI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1156517" y="498995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381814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73002" y="306217"/>
            <a:ext cx="5045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ИСПОЛЬЗУЕМЫЕ СРЕДСТВА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1171758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9E4BC55-70C8-2340-9B5A-CF28A1111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758" y="2157413"/>
            <a:ext cx="3171825" cy="3171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D83FA6-51AB-FB4D-98F4-00620FD4F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695" y="1509998"/>
            <a:ext cx="4318608" cy="1805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81E5A5-012D-2E41-94A6-C8A60981E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978" y="3924299"/>
            <a:ext cx="5012042" cy="250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05397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B51B3E-25E9-E247-A0A1-2F1EC61FFC36}"/>
              </a:ext>
            </a:extLst>
          </p:cNvPr>
          <p:cNvSpPr txBox="1"/>
          <p:nvPr/>
        </p:nvSpPr>
        <p:spPr>
          <a:xfrm>
            <a:off x="3851379" y="290828"/>
            <a:ext cx="44892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АЛГОРИТМА</a:t>
            </a:r>
            <a:endParaRPr lang="fi-FI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единительная линия 13">
            <a:extLst>
              <a:ext uri="{FF2B5EF4-FFF2-40B4-BE49-F238E27FC236}">
                <a16:creationId xmlns:a16="http://schemas.microsoft.com/office/drawing/2014/main" id="{7885AAEB-C212-9048-B827-E434F281CEB7}"/>
              </a:ext>
            </a:extLst>
          </p:cNvPr>
          <p:cNvCxnSpPr/>
          <p:nvPr/>
        </p:nvCxnSpPr>
        <p:spPr>
          <a:xfrm>
            <a:off x="1171758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744FA93-1691-0E4A-B312-E237CFFBA82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1"/>
          <a:stretch/>
        </p:blipFill>
        <p:spPr>
          <a:xfrm>
            <a:off x="1171758" y="1352657"/>
            <a:ext cx="9742985" cy="49242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8968581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7796</TotalTime>
  <Words>460</Words>
  <Application>Microsoft Macintosh PowerPoint</Application>
  <PresentationFormat>Widescreen</PresentationFormat>
  <Paragraphs>67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Тема Office</vt:lpstr>
      <vt:lpstr>Дипломный проект  Веб-приложение «Симулятор распространения света оптической системы»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diakov.net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Дипломный проект  Программно-аппаратный комплекс «Виртуальная обсерватория»</dc:title>
  <dc:creator>RePack by Diakov</dc:creator>
  <cp:lastModifiedBy>Григорий Зарипов</cp:lastModifiedBy>
  <cp:revision>30</cp:revision>
  <dcterms:created xsi:type="dcterms:W3CDTF">2017-06-05T07:24:42Z</dcterms:created>
  <dcterms:modified xsi:type="dcterms:W3CDTF">2018-06-20T21:25:50Z</dcterms:modified>
</cp:coreProperties>
</file>